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368" r:id="rId2"/>
    <p:sldId id="334" r:id="rId3"/>
    <p:sldId id="335" r:id="rId4"/>
    <p:sldId id="336" r:id="rId5"/>
    <p:sldId id="337" r:id="rId6"/>
    <p:sldId id="338" r:id="rId7"/>
    <p:sldId id="339" r:id="rId8"/>
    <p:sldId id="340" r:id="rId9"/>
    <p:sldId id="341" r:id="rId10"/>
    <p:sldId id="342" r:id="rId11"/>
    <p:sldId id="374" r:id="rId12"/>
    <p:sldId id="375" r:id="rId13"/>
    <p:sldId id="373" r:id="rId1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60"/>
    <p:restoredTop sz="94940"/>
  </p:normalViewPr>
  <p:slideViewPr>
    <p:cSldViewPr snapToGrid="0">
      <p:cViewPr varScale="1">
        <p:scale>
          <a:sx n="231" d="100"/>
          <a:sy n="231" d="100"/>
        </p:scale>
        <p:origin x="840"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31/7/2025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01917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33907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69499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7/31/25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7/31/25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7/31/25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7/31/25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7/31/25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7/31/25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7/31/25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7/31/25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7/31/25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7/31/25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7/31/25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7/31/25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10:35 – 12:02</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Part A</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9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2ECFBA-445D-C3B5-6373-5F9D821F3557}"/>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861A4DD-9106-4617-563F-64EAB5B8A415}"/>
              </a:ext>
            </a:extLst>
          </p:cNvPr>
          <p:cNvSpPr txBox="1">
            <a:spLocks noChangeArrowheads="1"/>
          </p:cNvSpPr>
          <p:nvPr/>
        </p:nvSpPr>
        <p:spPr bwMode="auto">
          <a:xfrm>
            <a:off x="22444" y="0"/>
            <a:ext cx="9144000" cy="3710759"/>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all these, though commended through their faith, did not receive what was promised,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since God had provided something better for us, that apart from us they should not be made perfect. </a:t>
            </a: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since we are surrounded by so great a cloud of witnesses, let us also lay aside every weight, and sin which clings so closely, and let us run with endurance the race that is set before us,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looking to Jesus, the founder and perfecter of our faith, who for the joy that was set before him endured the cross, despising the shame, and is seated at the right hand of the throne of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563992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90682E7-119E-12B5-2678-E850F6F9D26F}"/>
              </a:ext>
            </a:extLst>
          </p:cNvPr>
          <p:cNvPicPr>
            <a:picLocks noChangeAspect="1"/>
          </p:cNvPicPr>
          <p:nvPr/>
        </p:nvPicPr>
        <p:blipFill>
          <a:blip r:embed="rId3"/>
          <a:stretch>
            <a:fillRect/>
          </a:stretch>
        </p:blipFill>
        <p:spPr>
          <a:xfrm>
            <a:off x="0" y="0"/>
            <a:ext cx="9144000" cy="4631620"/>
          </a:xfrm>
          <a:prstGeom prst="rect">
            <a:avLst/>
          </a:prstGeom>
        </p:spPr>
      </p:pic>
    </p:spTree>
    <p:extLst>
      <p:ext uri="{BB962C8B-B14F-4D97-AF65-F5344CB8AC3E}">
        <p14:creationId xmlns:p14="http://schemas.microsoft.com/office/powerpoint/2010/main" val="623069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3508075"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Way of Jesus is Better</a:t>
            </a:r>
          </a:p>
        </p:txBody>
      </p:sp>
      <p:sp>
        <p:nvSpPr>
          <p:cNvPr id="3" name="TextBox 2">
            <a:extLst>
              <a:ext uri="{FF2B5EF4-FFF2-40B4-BE49-F238E27FC236}">
                <a16:creationId xmlns:a16="http://schemas.microsoft.com/office/drawing/2014/main" id="{BFFEEEFA-530A-D1CC-65E3-FDC17ADA1C6C}"/>
              </a:ext>
            </a:extLst>
          </p:cNvPr>
          <p:cNvSpPr txBox="1"/>
          <p:nvPr/>
        </p:nvSpPr>
        <p:spPr>
          <a:xfrm>
            <a:off x="15952" y="366009"/>
            <a:ext cx="9092611"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Is this life the best we have on offer?</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 Christ, we have something better in store.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By Faith, we know we are strangers/exiles on this earth.  We look forward to our better home.</a:t>
            </a:r>
          </a:p>
        </p:txBody>
      </p:sp>
      <p:sp>
        <p:nvSpPr>
          <p:cNvPr id="24" name="TextBox 23">
            <a:extLst>
              <a:ext uri="{FF2B5EF4-FFF2-40B4-BE49-F238E27FC236}">
                <a16:creationId xmlns:a16="http://schemas.microsoft.com/office/drawing/2014/main" id="{4BD0DB40-B1F9-3F13-6131-CB10DA0A05A1}"/>
              </a:ext>
            </a:extLst>
          </p:cNvPr>
          <p:cNvSpPr txBox="1"/>
          <p:nvPr/>
        </p:nvSpPr>
        <p:spPr>
          <a:xfrm>
            <a:off x="-2" y="2283158"/>
            <a:ext cx="755286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 – not merely</a:t>
            </a:r>
            <a:r>
              <a:rPr kumimoji="0" lang="en-AU"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an escape-hatch from suffering.</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5" name="TextBox 24">
            <a:extLst>
              <a:ext uri="{FF2B5EF4-FFF2-40B4-BE49-F238E27FC236}">
                <a16:creationId xmlns:a16="http://schemas.microsoft.com/office/drawing/2014/main" id="{EF1790C7-140F-3D56-1C1C-011C9C07CE2B}"/>
              </a:ext>
            </a:extLst>
          </p:cNvPr>
          <p:cNvSpPr txBox="1"/>
          <p:nvPr/>
        </p:nvSpPr>
        <p:spPr>
          <a:xfrm>
            <a:off x="953832" y="3857280"/>
            <a:ext cx="7817189" cy="584775"/>
          </a:xfrm>
          <a:prstGeom prst="rect">
            <a:avLst/>
          </a:prstGeom>
          <a:solidFill>
            <a:schemeClr val="bg1"/>
          </a:solidFill>
        </p:spPr>
        <p:txBody>
          <a:bodyPr wrap="square" rtlCol="0">
            <a:spAutoFit/>
          </a:bodyPr>
          <a:lstStyle/>
          <a:p>
            <a:pPr marL="311150" indent="-311150">
              <a:buNone/>
            </a:pP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11:6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And without </a:t>
            </a:r>
            <a:r>
              <a:rPr lang="en-AU" sz="1600" u="sng"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faith</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 it is impossible to please him, for whoever would draw near to God must believe that he exists and that he rewards those who seek him.</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2C20B55-178F-12E2-7578-38618939AE81}"/>
              </a:ext>
            </a:extLst>
          </p:cNvPr>
          <p:cNvSpPr txBox="1"/>
          <p:nvPr/>
        </p:nvSpPr>
        <p:spPr>
          <a:xfrm>
            <a:off x="3860184" y="-4955"/>
            <a:ext cx="5267864"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By Faith, we look forward to a better home.</a:t>
            </a:r>
          </a:p>
        </p:txBody>
      </p:sp>
      <p:sp>
        <p:nvSpPr>
          <p:cNvPr id="5" name="TextBox 4">
            <a:extLst>
              <a:ext uri="{FF2B5EF4-FFF2-40B4-BE49-F238E27FC236}">
                <a16:creationId xmlns:a16="http://schemas.microsoft.com/office/drawing/2014/main" id="{0ECDC015-6821-7BA6-87BB-7D8CFB145314}"/>
              </a:ext>
            </a:extLst>
          </p:cNvPr>
          <p:cNvSpPr txBox="1"/>
          <p:nvPr/>
        </p:nvSpPr>
        <p:spPr>
          <a:xfrm>
            <a:off x="234095" y="1292631"/>
            <a:ext cx="8640368" cy="923330"/>
          </a:xfrm>
          <a:prstGeom prst="rect">
            <a:avLst/>
          </a:prstGeom>
          <a:noFill/>
          <a:ln>
            <a:solidFill>
              <a:srgbClr val="FFFF00"/>
            </a:solidFill>
          </a:ln>
        </p:spPr>
        <p:txBody>
          <a:bodyPr wrap="square" rtlCol="0">
            <a:spAutoFit/>
          </a:bodyPr>
          <a:lstStyle/>
          <a:p>
            <a:pPr indent="404813">
              <a:defRPr/>
            </a:pPr>
            <a:r>
              <a:rPr lang="en-AU" dirty="0">
                <a:solidFill>
                  <a:srgbClr val="FFFF00"/>
                </a:solidFill>
                <a:latin typeface="Times New Roman" panose="02020603050405020304" pitchFamily="18" charset="0"/>
                <a:cs typeface="Times New Roman" panose="02020603050405020304" pitchFamily="18" charset="0"/>
              </a:rPr>
              <a:t>Factors that influence what we think of the Life to Come:</a:t>
            </a:r>
            <a:endParaRPr lang="en-AU" dirty="0">
              <a:solidFill>
                <a:prstClr val="white"/>
              </a:solidFill>
              <a:latin typeface="Times New Roman" panose="02020603050405020304" pitchFamily="18" charset="0"/>
              <a:cs typeface="Times New Roman" panose="02020603050405020304" pitchFamily="18" charset="0"/>
            </a:endParaRP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things are going well in this life, it may take a crisis to make one consider the next.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What do I really believe?  (Faith)</a:t>
            </a:r>
          </a:p>
        </p:txBody>
      </p:sp>
      <p:sp>
        <p:nvSpPr>
          <p:cNvPr id="7" name="TextBox 6">
            <a:extLst>
              <a:ext uri="{FF2B5EF4-FFF2-40B4-BE49-F238E27FC236}">
                <a16:creationId xmlns:a16="http://schemas.microsoft.com/office/drawing/2014/main" id="{E68ACB9A-275B-DB14-35D1-32CF8F588235}"/>
              </a:ext>
            </a:extLst>
          </p:cNvPr>
          <p:cNvSpPr txBox="1"/>
          <p:nvPr/>
        </p:nvSpPr>
        <p:spPr>
          <a:xfrm>
            <a:off x="541421" y="2585835"/>
            <a:ext cx="8555111"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Sometimes we suffer because of our faith.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Jesus (no matter the cost), because we look forward to something better.</a:t>
            </a:r>
          </a:p>
        </p:txBody>
      </p:sp>
      <p:sp>
        <p:nvSpPr>
          <p:cNvPr id="9" name="TextBox 8">
            <a:extLst>
              <a:ext uri="{FF2B5EF4-FFF2-40B4-BE49-F238E27FC236}">
                <a16:creationId xmlns:a16="http://schemas.microsoft.com/office/drawing/2014/main" id="{34B7AB6C-1D0D-63BA-9E50-60CC94890E9E}"/>
              </a:ext>
            </a:extLst>
          </p:cNvPr>
          <p:cNvSpPr txBox="1"/>
          <p:nvPr/>
        </p:nvSpPr>
        <p:spPr>
          <a:xfrm>
            <a:off x="-2" y="3167479"/>
            <a:ext cx="7552869" cy="430887"/>
          </a:xfrm>
          <a:prstGeom prst="rect">
            <a:avLst/>
          </a:prstGeom>
          <a:noFill/>
        </p:spPr>
        <p:txBody>
          <a:bodyPr wrap="square" rtlCol="0">
            <a:spAutoFit/>
          </a:bodyPr>
          <a:lstStyle/>
          <a:p>
            <a:pPr lvl="0">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a:t>
            </a:r>
            <a:r>
              <a:rPr kumimoji="0" lang="en-AU" sz="20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  Do I really believe?   –   Am I eagerly waiting for Jesus to come?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3" name="TextBox 12">
            <a:extLst>
              <a:ext uri="{FF2B5EF4-FFF2-40B4-BE49-F238E27FC236}">
                <a16:creationId xmlns:a16="http://schemas.microsoft.com/office/drawing/2014/main" id="{9897BCFC-964D-B01D-FDD7-5045D9ABF029}"/>
              </a:ext>
            </a:extLst>
          </p:cNvPr>
          <p:cNvSpPr txBox="1"/>
          <p:nvPr/>
        </p:nvSpPr>
        <p:spPr>
          <a:xfrm>
            <a:off x="541421" y="3506251"/>
            <a:ext cx="858662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No sitting on the fence (Just in case...)</a:t>
            </a:r>
          </a:p>
        </p:txBody>
      </p:sp>
      <p:sp>
        <p:nvSpPr>
          <p:cNvPr id="14" name="TextBox 13">
            <a:extLst>
              <a:ext uri="{FF2B5EF4-FFF2-40B4-BE49-F238E27FC236}">
                <a16:creationId xmlns:a16="http://schemas.microsoft.com/office/drawing/2014/main" id="{A7CFEE2A-38EB-3A9D-E397-D873897B1D33}"/>
              </a:ext>
            </a:extLst>
          </p:cNvPr>
          <p:cNvSpPr txBox="1"/>
          <p:nvPr/>
        </p:nvSpPr>
        <p:spPr>
          <a:xfrm>
            <a:off x="274048" y="4482922"/>
            <a:ext cx="8322515" cy="338554"/>
          </a:xfrm>
          <a:prstGeom prst="rect">
            <a:avLst/>
          </a:prstGeom>
          <a:solidFill>
            <a:schemeClr val="bg1"/>
          </a:solidFill>
        </p:spPr>
        <p:txBody>
          <a:bodyPr wrap="square" rtlCol="0">
            <a:spAutoFit/>
          </a:bodyPr>
          <a:lstStyle/>
          <a:p>
            <a:pPr>
              <a:buNone/>
            </a:pPr>
            <a:r>
              <a:rPr lang="en-AU" sz="1600" b="1" baseline="30000" dirty="0">
                <a:latin typeface="Comic Sans MS" panose="030F0902030302020204" pitchFamily="66" charset="0"/>
              </a:rPr>
              <a:t>11:1 </a:t>
            </a:r>
            <a:r>
              <a:rPr lang="en-AU" sz="1600" dirty="0">
                <a:latin typeface="Comic Sans MS" panose="030F0902030302020204" pitchFamily="66" charset="0"/>
              </a:rPr>
              <a:t>Now </a:t>
            </a:r>
            <a:r>
              <a:rPr lang="en-AU" sz="1600" u="sng" dirty="0">
                <a:latin typeface="Comic Sans MS" panose="030F0902030302020204" pitchFamily="66" charset="0"/>
              </a:rPr>
              <a:t>faith</a:t>
            </a:r>
            <a:r>
              <a:rPr lang="en-AU" sz="1600" dirty="0">
                <a:latin typeface="Comic Sans MS" panose="030F0902030302020204" pitchFamily="66" charset="0"/>
              </a:rPr>
              <a:t> is the assurance of things hoped for, the conviction of things not seen. </a:t>
            </a:r>
            <a:endParaRPr lang="en-AU" sz="1600" dirty="0">
              <a:effectLst/>
              <a:latin typeface="Comic Sans MS" panose="030F0902030302020204" pitchFamily="66" charset="0"/>
              <a:ea typeface="Times New Roman" panose="02020603050405020304" pitchFamily="18" charset="0"/>
            </a:endParaRPr>
          </a:p>
        </p:txBody>
      </p:sp>
      <p:sp>
        <p:nvSpPr>
          <p:cNvPr id="15" name="TextBox 14">
            <a:extLst>
              <a:ext uri="{FF2B5EF4-FFF2-40B4-BE49-F238E27FC236}">
                <a16:creationId xmlns:a16="http://schemas.microsoft.com/office/drawing/2014/main" id="{ED232F01-A511-6D71-7298-B72378A8C6CB}"/>
              </a:ext>
            </a:extLst>
          </p:cNvPr>
          <p:cNvSpPr txBox="1"/>
          <p:nvPr/>
        </p:nvSpPr>
        <p:spPr>
          <a:xfrm>
            <a:off x="1976807" y="4796940"/>
            <a:ext cx="858662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Almighty Creator.  Powerful and involved in this world.</a:t>
            </a:r>
          </a:p>
        </p:txBody>
      </p:sp>
      <p:sp>
        <p:nvSpPr>
          <p:cNvPr id="16" name="TextBox 15">
            <a:extLst>
              <a:ext uri="{FF2B5EF4-FFF2-40B4-BE49-F238E27FC236}">
                <a16:creationId xmlns:a16="http://schemas.microsoft.com/office/drawing/2014/main" id="{F6B611BC-C977-C958-9B3F-24C1B8BA67F9}"/>
              </a:ext>
            </a:extLst>
          </p:cNvPr>
          <p:cNvSpPr txBox="1"/>
          <p:nvPr/>
        </p:nvSpPr>
        <p:spPr>
          <a:xfrm>
            <a:off x="6015" y="4803774"/>
            <a:ext cx="228600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 in who God is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7" name="TextBox 16">
            <a:extLst>
              <a:ext uri="{FF2B5EF4-FFF2-40B4-BE49-F238E27FC236}">
                <a16:creationId xmlns:a16="http://schemas.microsoft.com/office/drawing/2014/main" id="{0225DD5B-4F82-BD6C-DA57-1C5024645A72}"/>
              </a:ext>
            </a:extLst>
          </p:cNvPr>
          <p:cNvSpPr txBox="1"/>
          <p:nvPr/>
        </p:nvSpPr>
        <p:spPr>
          <a:xfrm>
            <a:off x="881643" y="5132627"/>
            <a:ext cx="7131390" cy="584775"/>
          </a:xfrm>
          <a:prstGeom prst="rect">
            <a:avLst/>
          </a:prstGeom>
          <a:solidFill>
            <a:schemeClr val="bg1"/>
          </a:solidFill>
        </p:spPr>
        <p:txBody>
          <a:bodyPr wrap="square" rtlCol="0">
            <a:spAutoFit/>
          </a:bodyPr>
          <a:lstStyle/>
          <a:p>
            <a:pPr marL="311150" indent="-311150">
              <a:buNone/>
            </a:pPr>
            <a:r>
              <a:rPr lang="en-AU" sz="1600" b="1" baseline="30000" dirty="0">
                <a:latin typeface="Comic Sans MS" panose="030F0902030302020204" pitchFamily="66" charset="0"/>
              </a:rPr>
              <a:t>3 </a:t>
            </a:r>
            <a:r>
              <a:rPr lang="en-AU" sz="1600" dirty="0">
                <a:latin typeface="Comic Sans MS" panose="030F0902030302020204" pitchFamily="66" charset="0"/>
              </a:rPr>
              <a:t>By faith we understand that the universe was created by the word of God, so that what is seen was not made out of things that are visible. </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001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4" grpId="0"/>
      <p:bldP spid="25" grpId="0" animBg="1"/>
      <p:bldP spid="2" grpId="0"/>
      <p:bldP spid="5" grpId="0" animBg="1"/>
      <p:bldP spid="7" grpId="0" build="p"/>
      <p:bldP spid="9" grpId="0"/>
      <p:bldP spid="13" grpId="0"/>
      <p:bldP spid="14" grpId="0" animBg="1"/>
      <p:bldP spid="15" grpId="0"/>
      <p:bldP spid="16" grpId="0"/>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3508075"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Way of Jesus is Better</a:t>
            </a:r>
          </a:p>
        </p:txBody>
      </p:sp>
      <p:sp>
        <p:nvSpPr>
          <p:cNvPr id="3" name="TextBox 2">
            <a:extLst>
              <a:ext uri="{FF2B5EF4-FFF2-40B4-BE49-F238E27FC236}">
                <a16:creationId xmlns:a16="http://schemas.microsoft.com/office/drawing/2014/main" id="{BFFEEEFA-530A-D1CC-65E3-FDC17ADA1C6C}"/>
              </a:ext>
            </a:extLst>
          </p:cNvPr>
          <p:cNvSpPr txBox="1"/>
          <p:nvPr/>
        </p:nvSpPr>
        <p:spPr>
          <a:xfrm>
            <a:off x="132348" y="302104"/>
            <a:ext cx="8985958"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Is this life the best we have on offer?</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 Christ, we have something better in store.</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By Faith, we know we are strangers/exiles on this earth.  We look forward to our better home.</a:t>
            </a:r>
          </a:p>
        </p:txBody>
      </p:sp>
      <p:sp>
        <p:nvSpPr>
          <p:cNvPr id="24" name="TextBox 23">
            <a:extLst>
              <a:ext uri="{FF2B5EF4-FFF2-40B4-BE49-F238E27FC236}">
                <a16:creationId xmlns:a16="http://schemas.microsoft.com/office/drawing/2014/main" id="{4BD0DB40-B1F9-3F13-6131-CB10DA0A05A1}"/>
              </a:ext>
            </a:extLst>
          </p:cNvPr>
          <p:cNvSpPr txBox="1"/>
          <p:nvPr/>
        </p:nvSpPr>
        <p:spPr>
          <a:xfrm>
            <a:off x="-3" y="2090255"/>
            <a:ext cx="755286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 – not merely</a:t>
            </a:r>
            <a:r>
              <a:rPr kumimoji="0" lang="en-AU"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an escape-hatch from suffering.</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F2C20B55-178F-12E2-7578-38618939AE81}"/>
              </a:ext>
            </a:extLst>
          </p:cNvPr>
          <p:cNvSpPr txBox="1"/>
          <p:nvPr/>
        </p:nvSpPr>
        <p:spPr>
          <a:xfrm>
            <a:off x="3860184" y="-4955"/>
            <a:ext cx="5267864"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By Faith, we look forward to a better home.</a:t>
            </a:r>
          </a:p>
        </p:txBody>
      </p:sp>
      <p:sp>
        <p:nvSpPr>
          <p:cNvPr id="5" name="TextBox 4">
            <a:extLst>
              <a:ext uri="{FF2B5EF4-FFF2-40B4-BE49-F238E27FC236}">
                <a16:creationId xmlns:a16="http://schemas.microsoft.com/office/drawing/2014/main" id="{0ECDC015-6821-7BA6-87BB-7D8CFB145314}"/>
              </a:ext>
            </a:extLst>
          </p:cNvPr>
          <p:cNvSpPr txBox="1"/>
          <p:nvPr/>
        </p:nvSpPr>
        <p:spPr>
          <a:xfrm>
            <a:off x="456164" y="1179193"/>
            <a:ext cx="8640368" cy="923330"/>
          </a:xfrm>
          <a:prstGeom prst="rect">
            <a:avLst/>
          </a:prstGeom>
          <a:noFill/>
          <a:ln>
            <a:solidFill>
              <a:srgbClr val="FFFF00"/>
            </a:solidFill>
          </a:ln>
        </p:spPr>
        <p:txBody>
          <a:bodyPr wrap="square" rtlCol="0">
            <a:spAutoFit/>
          </a:bodyPr>
          <a:lstStyle/>
          <a:p>
            <a:pPr indent="404813">
              <a:defRPr/>
            </a:pPr>
            <a:r>
              <a:rPr lang="en-AU" dirty="0">
                <a:solidFill>
                  <a:srgbClr val="FFFF00"/>
                </a:solidFill>
                <a:latin typeface="Times New Roman" panose="02020603050405020304" pitchFamily="18" charset="0"/>
                <a:cs typeface="Times New Roman" panose="02020603050405020304" pitchFamily="18" charset="0"/>
              </a:rPr>
              <a:t>Factors that influence what we think of the Life to Come:</a:t>
            </a:r>
            <a:endParaRPr lang="en-AU" dirty="0">
              <a:solidFill>
                <a:prstClr val="white"/>
              </a:solidFill>
              <a:latin typeface="Times New Roman" panose="02020603050405020304" pitchFamily="18" charset="0"/>
              <a:cs typeface="Times New Roman" panose="02020603050405020304" pitchFamily="18" charset="0"/>
            </a:endParaRP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things are going well in this life, it may take a crisis to make one consider the next.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What do I really believe?  (Faith)</a:t>
            </a:r>
          </a:p>
        </p:txBody>
      </p:sp>
      <p:sp>
        <p:nvSpPr>
          <p:cNvPr id="7" name="TextBox 6">
            <a:extLst>
              <a:ext uri="{FF2B5EF4-FFF2-40B4-BE49-F238E27FC236}">
                <a16:creationId xmlns:a16="http://schemas.microsoft.com/office/drawing/2014/main" id="{E68ACB9A-275B-DB14-35D1-32CF8F588235}"/>
              </a:ext>
            </a:extLst>
          </p:cNvPr>
          <p:cNvSpPr txBox="1"/>
          <p:nvPr/>
        </p:nvSpPr>
        <p:spPr>
          <a:xfrm>
            <a:off x="554890" y="2340748"/>
            <a:ext cx="8555111"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Sometimes we suffer because of our faith.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Jesus (no matter the cost), because we look forward to something better.</a:t>
            </a:r>
          </a:p>
        </p:txBody>
      </p:sp>
      <p:sp>
        <p:nvSpPr>
          <p:cNvPr id="9" name="TextBox 8">
            <a:extLst>
              <a:ext uri="{FF2B5EF4-FFF2-40B4-BE49-F238E27FC236}">
                <a16:creationId xmlns:a16="http://schemas.microsoft.com/office/drawing/2014/main" id="{34B7AB6C-1D0D-63BA-9E50-60CC94890E9E}"/>
              </a:ext>
            </a:extLst>
          </p:cNvPr>
          <p:cNvSpPr txBox="1"/>
          <p:nvPr/>
        </p:nvSpPr>
        <p:spPr>
          <a:xfrm>
            <a:off x="-4" y="2839427"/>
            <a:ext cx="7552869" cy="430887"/>
          </a:xfrm>
          <a:prstGeom prst="rect">
            <a:avLst/>
          </a:prstGeom>
          <a:noFill/>
        </p:spPr>
        <p:txBody>
          <a:bodyPr wrap="square" rtlCol="0">
            <a:spAutoFit/>
          </a:bodyPr>
          <a:lstStyle/>
          <a:p>
            <a:pPr lvl="0">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a:t>
            </a:r>
            <a:r>
              <a:rPr kumimoji="0" lang="en-AU" sz="20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  Do I really believe?   –   Am I eagerly waiting for Jesus to come?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3" name="TextBox 12">
            <a:extLst>
              <a:ext uri="{FF2B5EF4-FFF2-40B4-BE49-F238E27FC236}">
                <a16:creationId xmlns:a16="http://schemas.microsoft.com/office/drawing/2014/main" id="{9897BCFC-964D-B01D-FDD7-5045D9ABF029}"/>
              </a:ext>
            </a:extLst>
          </p:cNvPr>
          <p:cNvSpPr txBox="1"/>
          <p:nvPr/>
        </p:nvSpPr>
        <p:spPr>
          <a:xfrm>
            <a:off x="554890" y="3128318"/>
            <a:ext cx="858662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No sitting on the fence (Just in case...)</a:t>
            </a:r>
          </a:p>
        </p:txBody>
      </p:sp>
      <p:sp>
        <p:nvSpPr>
          <p:cNvPr id="15" name="TextBox 14">
            <a:extLst>
              <a:ext uri="{FF2B5EF4-FFF2-40B4-BE49-F238E27FC236}">
                <a16:creationId xmlns:a16="http://schemas.microsoft.com/office/drawing/2014/main" id="{ED232F01-A511-6D71-7298-B72378A8C6CB}"/>
              </a:ext>
            </a:extLst>
          </p:cNvPr>
          <p:cNvSpPr txBox="1"/>
          <p:nvPr/>
        </p:nvSpPr>
        <p:spPr>
          <a:xfrm>
            <a:off x="1910633" y="3411553"/>
            <a:ext cx="858662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Almighty Creator.  Powerful and involved in this world.</a:t>
            </a:r>
          </a:p>
        </p:txBody>
      </p:sp>
      <p:sp>
        <p:nvSpPr>
          <p:cNvPr id="16" name="TextBox 15">
            <a:extLst>
              <a:ext uri="{FF2B5EF4-FFF2-40B4-BE49-F238E27FC236}">
                <a16:creationId xmlns:a16="http://schemas.microsoft.com/office/drawing/2014/main" id="{F6B611BC-C977-C958-9B3F-24C1B8BA67F9}"/>
              </a:ext>
            </a:extLst>
          </p:cNvPr>
          <p:cNvSpPr txBox="1"/>
          <p:nvPr/>
        </p:nvSpPr>
        <p:spPr>
          <a:xfrm>
            <a:off x="-4" y="3411553"/>
            <a:ext cx="228600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 in who God is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7" name="TextBox 16">
            <a:extLst>
              <a:ext uri="{FF2B5EF4-FFF2-40B4-BE49-F238E27FC236}">
                <a16:creationId xmlns:a16="http://schemas.microsoft.com/office/drawing/2014/main" id="{0225DD5B-4F82-BD6C-DA57-1C5024645A72}"/>
              </a:ext>
            </a:extLst>
          </p:cNvPr>
          <p:cNvSpPr txBox="1"/>
          <p:nvPr/>
        </p:nvSpPr>
        <p:spPr>
          <a:xfrm>
            <a:off x="1483948" y="5161973"/>
            <a:ext cx="5283815" cy="584775"/>
          </a:xfrm>
          <a:prstGeom prst="rect">
            <a:avLst/>
          </a:prstGeom>
          <a:solidFill>
            <a:schemeClr val="bg1"/>
          </a:solidFill>
        </p:spPr>
        <p:txBody>
          <a:bodyPr wrap="square" rtlCol="0">
            <a:spAutoFit/>
          </a:bodyPr>
          <a:lstStyle/>
          <a:p>
            <a:pPr marL="311150" indent="-311150">
              <a:buNone/>
            </a:pPr>
            <a:r>
              <a:rPr lang="en-AU" sz="1600" dirty="0">
                <a:latin typeface="Comic Sans MS" panose="030F0902030302020204" pitchFamily="66" charset="0"/>
              </a:rPr>
              <a:t>whoever would draw near to God must believe that he exists and that </a:t>
            </a:r>
            <a:r>
              <a:rPr lang="en-AU" sz="1600" u="sng" dirty="0">
                <a:latin typeface="Comic Sans MS" panose="030F0902030302020204" pitchFamily="66" charset="0"/>
              </a:rPr>
              <a:t>he rewards those who seek him</a:t>
            </a:r>
            <a:r>
              <a:rPr lang="en-AU" sz="1600" dirty="0">
                <a:latin typeface="Comic Sans MS" panose="030F0902030302020204" pitchFamily="66" charset="0"/>
              </a:rPr>
              <a:t>. </a:t>
            </a:r>
            <a:endParaRPr lang="en-AU" sz="1600" dirty="0">
              <a:effectLst/>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FCE4CC09-CEC8-9742-44E3-39923FF8578E}"/>
              </a:ext>
            </a:extLst>
          </p:cNvPr>
          <p:cNvSpPr txBox="1"/>
          <p:nvPr/>
        </p:nvSpPr>
        <p:spPr>
          <a:xfrm>
            <a:off x="184102" y="3730390"/>
            <a:ext cx="8959898"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God can create, He can re-create.      If He can speak life, He can raise the dead.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He created humans in His image, we are precious to Him.   He loves us.</a:t>
            </a:r>
          </a:p>
        </p:txBody>
      </p:sp>
      <p:sp>
        <p:nvSpPr>
          <p:cNvPr id="19" name="TextBox 18">
            <a:extLst>
              <a:ext uri="{FF2B5EF4-FFF2-40B4-BE49-F238E27FC236}">
                <a16:creationId xmlns:a16="http://schemas.microsoft.com/office/drawing/2014/main" id="{0954992E-F5F1-6A62-4F26-3D4E90ED5C18}"/>
              </a:ext>
            </a:extLst>
          </p:cNvPr>
          <p:cNvSpPr txBox="1"/>
          <p:nvPr/>
        </p:nvSpPr>
        <p:spPr>
          <a:xfrm>
            <a:off x="6010" y="4289859"/>
            <a:ext cx="9137989" cy="369332"/>
          </a:xfrm>
          <a:prstGeom prst="rect">
            <a:avLst/>
          </a:prstGeom>
          <a:noFill/>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We have a better country;  better homeland;  better destination;  better city.    Rise to a better Life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0" name="TextBox 19">
            <a:extLst>
              <a:ext uri="{FF2B5EF4-FFF2-40B4-BE49-F238E27FC236}">
                <a16:creationId xmlns:a16="http://schemas.microsoft.com/office/drawing/2014/main" id="{935D413D-8ED6-D827-59D9-3CFFD2723129}"/>
              </a:ext>
            </a:extLst>
          </p:cNvPr>
          <p:cNvSpPr txBox="1"/>
          <p:nvPr/>
        </p:nvSpPr>
        <p:spPr>
          <a:xfrm>
            <a:off x="184102" y="4556337"/>
            <a:ext cx="8586627"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conviction.  To truly believe the Word of God is True.  And to trust Him in His Word.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Seek God with all of your heart</a:t>
            </a:r>
          </a:p>
        </p:txBody>
      </p:sp>
    </p:spTree>
    <p:extLst>
      <p:ext uri="{BB962C8B-B14F-4D97-AF65-F5344CB8AC3E}">
        <p14:creationId xmlns:p14="http://schemas.microsoft.com/office/powerpoint/2010/main" val="5719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70607C-D71B-E558-4191-7282EEE7C44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2DCDED1A-257C-5E0F-2B1D-722148A64776}"/>
              </a:ext>
            </a:extLst>
          </p:cNvPr>
          <p:cNvSpPr txBox="1">
            <a:spLocks noChangeArrowheads="1"/>
          </p:cNvSpPr>
          <p:nvPr/>
        </p:nvSpPr>
        <p:spPr bwMode="auto">
          <a:xfrm>
            <a:off x="22444" y="0"/>
            <a:ext cx="9144000" cy="5268109"/>
          </a:xfrm>
          <a:prstGeom prst="rect">
            <a:avLst/>
          </a:prstGeom>
          <a:noFill/>
          <a:ln w="9525">
            <a:noFill/>
            <a:miter lim="800000"/>
            <a:headEnd/>
            <a:tailEnd/>
          </a:ln>
        </p:spPr>
        <p:txBody>
          <a:bodyPr wrap="square">
            <a:prstTxWarp prst="textNoShape">
              <a:avLst/>
            </a:prstTxWarp>
            <a:spAutoFit/>
          </a:bodyPr>
          <a:lstStyle/>
          <a:p>
            <a:pPr lvl="0" indent="152400">
              <a:lnSpc>
                <a:spcPct val="115000"/>
              </a:lnSpc>
              <a:spcAft>
                <a:spcPts val="1000"/>
              </a:spcAft>
              <a:defRPr/>
            </a:pPr>
            <a:r>
              <a:rPr lang="en-AU" sz="2400" b="1" baseline="30000" dirty="0">
                <a:solidFill>
                  <a:srgbClr val="FFFFFF"/>
                </a:solidFill>
                <a:latin typeface="Times New Roman" panose="02020603050405020304" pitchFamily="18" charset="0"/>
                <a:ea typeface="Times New Roman" panose="02020603050405020304" pitchFamily="18" charset="0"/>
              </a:rPr>
              <a:t>35 </a:t>
            </a:r>
            <a:r>
              <a:rPr lang="en-AU" sz="2400" dirty="0">
                <a:solidFill>
                  <a:srgbClr val="FFFFFF"/>
                </a:solidFill>
                <a:latin typeface="Times New Roman" panose="02020603050405020304" pitchFamily="18" charset="0"/>
                <a:ea typeface="Times New Roman" panose="02020603050405020304" pitchFamily="18" charset="0"/>
              </a:rPr>
              <a:t>Therefore do not throw away your confidence, which has a great reward.  </a:t>
            </a:r>
            <a:r>
              <a:rPr lang="en-AU" sz="2400" b="1" baseline="30000" dirty="0">
                <a:solidFill>
                  <a:srgbClr val="FFFFFF"/>
                </a:solidFill>
                <a:latin typeface="Times New Roman" panose="02020603050405020304" pitchFamily="18" charset="0"/>
                <a:ea typeface="Times New Roman" panose="02020603050405020304" pitchFamily="18" charset="0"/>
              </a:rPr>
              <a:t>36 </a:t>
            </a:r>
            <a:r>
              <a:rPr lang="en-AU" sz="2400" dirty="0">
                <a:solidFill>
                  <a:srgbClr val="FFFFFF"/>
                </a:solidFill>
                <a:latin typeface="Times New Roman" panose="02020603050405020304" pitchFamily="18" charset="0"/>
                <a:ea typeface="Times New Roman" panose="02020603050405020304" pitchFamily="18" charset="0"/>
              </a:rPr>
              <a:t>For you have need of endurance, so that when you have done the will of God you may receive what is promised.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“Yet a little while,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 coming one will come and will not delay;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my righteous one shall live by faith,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if he shrinks back,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my soul has no pleasure in him.” </a:t>
            </a:r>
            <a:endParaRPr kumimoji="0" lang="en-AU" sz="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60960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8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we are not of those who shrink back and are destroyed, but of those who have faith and preserve their souls.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75256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4BEF329-470C-43EF-AA94-8B1A9DEE5821}"/>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F36394B-3E2B-9AA2-9872-202E24ADE879}"/>
              </a:ext>
            </a:extLst>
          </p:cNvPr>
          <p:cNvSpPr txBox="1">
            <a:spLocks noChangeArrowheads="1"/>
          </p:cNvSpPr>
          <p:nvPr/>
        </p:nvSpPr>
        <p:spPr bwMode="auto">
          <a:xfrm>
            <a:off x="22444" y="0"/>
            <a:ext cx="9144000" cy="5742085"/>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3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faith is the assurance of things hoped for, the conviction of things not seen.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by it the people of old received their commendation.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we understand that the universe was created by the word of God, so that what is seen was not made out of things that are visible.   </a:t>
            </a:r>
            <a:endParaRPr kumimoji="0" lang="en-AU" sz="23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Abel offered to God a more acceptable sacrifice than Cain, through which he was commended as righteous, God commending him by accepting his gifts.  And through his faith, though he died, he still speaks.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Enoch was taken up so that he should not see death, and he was not found, because God had taken him.  Now before he was taken he was commended as having pleased God.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without faith it is impossible to please him, for whoever would draw near to God must believe that he exists and that he rewards those who seek him.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Noah, being warned by God concerning events as yet unseen, in reverent fear constructed an ark for the saving of his household.  By this he condemned the world and became an heir of the righteousness that comes by faith. </a:t>
            </a:r>
            <a:endParaRPr kumimoji="0" lang="en-AU" sz="23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06712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160D56-DEF5-B53F-1CE2-E1F179899F28}"/>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A2CB558E-B869-1306-463F-7FBFEA21EB8B}"/>
              </a:ext>
            </a:extLst>
          </p:cNvPr>
          <p:cNvSpPr txBox="1">
            <a:spLocks noChangeArrowheads="1"/>
          </p:cNvSpPr>
          <p:nvPr/>
        </p:nvSpPr>
        <p:spPr bwMode="auto">
          <a:xfrm>
            <a:off x="0" y="10297"/>
            <a:ext cx="9144000" cy="4305218"/>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Abraham obeyed when he was called to go out to a place that he was to receive as an inheritance.  And he went out, not knowing where he was going.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went to live in the land of promise, as in a foreign land, living in tents with Isaac and Jacob, heirs with him of the same promise.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he was looking forward to the city that has foundations, whose designer and builder is God.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Sarah herself received power to conceive, even when she was past the age, since she considered him faithful who had promised.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from one man, and him as good as dead, were born descendants as many as the stars of heaven and as many as the innumerable grains of sand by the seashore.</a:t>
            </a:r>
            <a:r>
              <a:rPr kumimoji="0" lang="en-AU" sz="2400" b="0" i="0" u="none" strike="noStrike" kern="1200" cap="none" spc="0" normalizeH="0" baseline="0" noProof="0" dirty="0">
                <a:ln>
                  <a:noFill/>
                </a:ln>
                <a:solidFill>
                  <a:prstClr val="black"/>
                </a:solidFill>
                <a:effectLst/>
                <a:uLnTx/>
                <a:uFillTx/>
                <a:latin typeface="Arial" panose="020B0604020202020204"/>
                <a:ea typeface="+mn-ea"/>
                <a:cs typeface="+mn-cs"/>
              </a:rPr>
              <a:t> </a:t>
            </a:r>
            <a:endPar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97615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7D0CF2-FD0F-32DC-920B-A1029C89E2C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4947D86-4A05-3FEC-A0AA-598AB6FD37D9}"/>
              </a:ext>
            </a:extLst>
          </p:cNvPr>
          <p:cNvSpPr txBox="1">
            <a:spLocks noChangeArrowheads="1"/>
          </p:cNvSpPr>
          <p:nvPr/>
        </p:nvSpPr>
        <p:spPr bwMode="auto">
          <a:xfrm>
            <a:off x="22444" y="0"/>
            <a:ext cx="9144000" cy="346332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These all died in faith, not having received the things promised, but having seen them and greeted them from afar, and having acknowledged that they were strangers and exiles on the earth.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people who speak thus make it clear that they are seeking a homeland.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If they had been thinking of that land from which they had gone out, they would have had opportunity to return.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as it is, they desire a better country, that is, a heavenly one.  Therefore God is not ashamed to be called their God, for he has prepared for them a city.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128165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ACE9B4-F692-BEFB-F585-55F5D4A68F0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30E6B0F0-847A-1A84-63AC-5CB6F56438D8}"/>
              </a:ext>
            </a:extLst>
          </p:cNvPr>
          <p:cNvSpPr txBox="1">
            <a:spLocks noChangeArrowheads="1"/>
          </p:cNvSpPr>
          <p:nvPr/>
        </p:nvSpPr>
        <p:spPr bwMode="auto">
          <a:xfrm>
            <a:off x="22444" y="0"/>
            <a:ext cx="9144000" cy="3416320"/>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Abraham, when he was tested, offered up Isaac, and he who had received the promises was in the act of offering up his only son,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of whom it was said, “Through Isaac shall your offspring be named.”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considered that God was able even to raise him from the dead, from which, figuratively speaking, he did receive him back.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Isaac invoked future blessings on Jacob and Esau.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Jacob, when dying, blessed each of the sons of Joseph, bowing in worship over the head of his staff.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Joseph, at the end of his life, made mention of the exodus of the Israelites and gave directions concerning his bones.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34661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FF121F-E548-391C-F908-10E70E1FE856}"/>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E77AFB40-0D49-56DA-8132-C2EEB4024F93}"/>
              </a:ext>
            </a:extLst>
          </p:cNvPr>
          <p:cNvSpPr txBox="1">
            <a:spLocks noChangeArrowheads="1"/>
          </p:cNvSpPr>
          <p:nvPr/>
        </p:nvSpPr>
        <p:spPr bwMode="auto">
          <a:xfrm>
            <a:off x="22444" y="0"/>
            <a:ext cx="9144000" cy="4312784"/>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Moses, when he was born, was hidden for three months by his parents, because they saw that the child was beautiful, and they were not afraid of the king’s edict.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Moses, when he was grown up, refused to be called the son of Pharaoh’s daughter,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choosing rather to be mistreated with the people of God than to enjoy the fleeting pleasures of sin.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considered the reproach of Christ greater wealth than the treasures of Egypt, for he was looking to the reward.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left Egypt, not being afraid of the anger of the king, for he endured as seeing him who is invisible.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kept the Passover and sprinkled the blood, so that the Destroyer of the firstborn might not touch them.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14058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CE7F45-42BF-C054-049C-02A6AD9BCC7D}"/>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DB2133C-C863-866B-6CEC-1B1CF891CEDC}"/>
              </a:ext>
            </a:extLst>
          </p:cNvPr>
          <p:cNvSpPr txBox="1">
            <a:spLocks noChangeArrowheads="1"/>
          </p:cNvSpPr>
          <p:nvPr/>
        </p:nvSpPr>
        <p:spPr bwMode="auto">
          <a:xfrm>
            <a:off x="0" y="10297"/>
            <a:ext cx="9144000" cy="2613857"/>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people crossed the Red Sea as on dry land, but the Egyptians, when they attempted to do the same, were drowned.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walls of Jericho fell down after they had been encircled for seven days.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Rahab the prostitute did not perish with those who were disobedient, because she had given a friendly welcome to the spies.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292167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E8DA6F-3634-1DD4-A50C-8AA399F5EE4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9B59143-4050-410B-0499-784C6E308923}"/>
              </a:ext>
            </a:extLst>
          </p:cNvPr>
          <p:cNvSpPr txBox="1">
            <a:spLocks noChangeArrowheads="1"/>
          </p:cNvSpPr>
          <p:nvPr/>
        </p:nvSpPr>
        <p:spPr bwMode="auto">
          <a:xfrm>
            <a:off x="22444" y="0"/>
            <a:ext cx="9144000" cy="5586979"/>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what more shall I say?  For time would fail me to tell of Gideon, Barak, Samson, Jephthah, of David and Samuel and the prophets—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who through faith conquered kingdoms, enforced justice, obtained promises, stopped the mouths of lions,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quenched the power of fire, escaped the edge of the sword, were made strong out of weakness, became mighty in war, put foreign armies to flight.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Women received back their dead by resurrection.  Some were tortured, refusing to accept release, so that they might rise again to a better life.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Others suffered mocking and flogging, and even chains and imprisonment.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They were stoned, they were sawn in two, they were killed with the sword.  They went about in skins of sheep and goats, destitute, afflicted, mistreated—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of whom the world was not worthy—wandering about in deserts and mountains, and in dens and caves of the earth.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8358944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17283</TotalTime>
  <Words>1835</Words>
  <Application>Microsoft Macintosh PowerPoint</Application>
  <PresentationFormat>On-screen Show (16:10)</PresentationFormat>
  <Paragraphs>73</Paragraphs>
  <Slides>13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314</cp:revision>
  <cp:lastPrinted>2025-07-31T04:25:48Z</cp:lastPrinted>
  <dcterms:created xsi:type="dcterms:W3CDTF">2024-07-12T04:24:48Z</dcterms:created>
  <dcterms:modified xsi:type="dcterms:W3CDTF">2025-07-31T04:30:25Z</dcterms:modified>
</cp:coreProperties>
</file>